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426EAB"/>
    <a:srgbClr val="104DA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User\Desktop\Final%20Report%20EU\For%20Reports\Analysis%20q1.xlsx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esktop\Final%20Report%20EU\For%20Reports\Analysis%20for%20ques2.xlsx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nalysis%20Project_Fund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nalysis%20Project_Fund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964310167750845E-2"/>
          <c:y val="8.699746583401223E-2"/>
          <c:w val="0.50414391951006099"/>
          <c:h val="0.84023986585010202"/>
        </c:manualLayout>
      </c:layout>
      <c:pieChart>
        <c:varyColors val="1"/>
        <c:ser>
          <c:idx val="0"/>
          <c:order val="0"/>
          <c:explosion val="37"/>
          <c:dLbls>
            <c:showPercent val="1"/>
          </c:dLbls>
          <c:cat>
            <c:strRef>
              <c:f>('qa-qe'!$B$15,'qa-qe'!$B$16,'qa-qe'!$B$18,'qa-qe'!$B$19,'qa-qe'!$B$22,'qa-qe'!$B$24,'qa-qe'!$B$25,'qa-qe'!$B$26,'qa-qe'!$B$27)</c:f>
              <c:strCache>
                <c:ptCount val="9"/>
                <c:pt idx="0">
                  <c:v>Public University</c:v>
                </c:pt>
                <c:pt idx="1">
                  <c:v>Public Institute</c:v>
                </c:pt>
                <c:pt idx="2">
                  <c:v>Public Governmental </c:v>
                </c:pt>
                <c:pt idx="3">
                  <c:v> Public IGO</c:v>
                </c:pt>
                <c:pt idx="4">
                  <c:v>Private Institute</c:v>
                </c:pt>
                <c:pt idx="5">
                  <c:v> Private Enterprise</c:v>
                </c:pt>
                <c:pt idx="6">
                  <c:v>Private SME</c:v>
                </c:pt>
                <c:pt idx="7">
                  <c:v>Private Association</c:v>
                </c:pt>
                <c:pt idx="8">
                  <c:v> Private NGO</c:v>
                </c:pt>
              </c:strCache>
            </c:strRef>
          </c:cat>
          <c:val>
            <c:numRef>
              <c:f>('qa-qe'!$G$15,'qa-qe'!$G$16,'qa-qe'!$G$18,'qa-qe'!$G$19,'qa-qe'!$G$22,'qa-qe'!$G$24,'qa-qe'!$G$25,'qa-qe'!$G$26,'qa-qe'!$G$27)</c:f>
              <c:numCache>
                <c:formatCode>General</c:formatCode>
                <c:ptCount val="9"/>
                <c:pt idx="0">
                  <c:v>8</c:v>
                </c:pt>
                <c:pt idx="1">
                  <c:v>9</c:v>
                </c:pt>
                <c:pt idx="2">
                  <c:v>6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62618832020997417"/>
          <c:y val="9.7106663750364558E-2"/>
          <c:w val="0.31706780402449714"/>
          <c:h val="0.82754046369203904"/>
        </c:manualLayout>
      </c:layout>
    </c:legend>
    <c:plotVisOnly val="1"/>
    <c:dispBlanksAs val="zero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014289880431596"/>
          <c:y val="8.070350375205794E-2"/>
          <c:w val="0.43099625367341909"/>
          <c:h val="0.75829428031405821"/>
        </c:manualLayout>
      </c:layout>
      <c:pieChart>
        <c:varyColors val="1"/>
        <c:ser>
          <c:idx val="0"/>
          <c:order val="0"/>
          <c:explosion val="25"/>
          <c:dLbls>
            <c:showPercent val="1"/>
          </c:dLbls>
          <c:cat>
            <c:strRef>
              <c:f>(general!$B$19:$B$25,general!$B$27)</c:f>
              <c:strCache>
                <c:ptCount val="8"/>
                <c:pt idx="0">
                  <c:v>Agriculture and food supply</c:v>
                </c:pt>
                <c:pt idx="1">
                  <c:v>Biology and medicine</c:v>
                </c:pt>
                <c:pt idx="2">
                  <c:v>Energy</c:v>
                </c:pt>
                <c:pt idx="3">
                  <c:v>Environment and climate </c:v>
                </c:pt>
                <c:pt idx="4">
                  <c:v>Industry and industrial technology</c:v>
                </c:pt>
                <c:pt idx="5">
                  <c:v>Information and communication technology</c:v>
                </c:pt>
                <c:pt idx="6">
                  <c:v>Social and economic concerns</c:v>
                </c:pt>
                <c:pt idx="7">
                  <c:v>Others: Mathematics/Physics</c:v>
                </c:pt>
              </c:strCache>
            </c:strRef>
          </c:cat>
          <c:val>
            <c:numRef>
              <c:f>(general!$G$19:$G$25,general!$G$27)</c:f>
              <c:numCache>
                <c:formatCode>General</c:formatCode>
                <c:ptCount val="8"/>
                <c:pt idx="0">
                  <c:v>30</c:v>
                </c:pt>
                <c:pt idx="1">
                  <c:v>50</c:v>
                </c:pt>
                <c:pt idx="2">
                  <c:v>6</c:v>
                </c:pt>
                <c:pt idx="3">
                  <c:v>42</c:v>
                </c:pt>
                <c:pt idx="4">
                  <c:v>9</c:v>
                </c:pt>
                <c:pt idx="5">
                  <c:v>11</c:v>
                </c:pt>
                <c:pt idx="6">
                  <c:v>29</c:v>
                </c:pt>
                <c:pt idx="7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59812548820727496"/>
          <c:y val="3.4534967403268113E-2"/>
          <c:w val="0.39064342598200913"/>
          <c:h val="0.91428775312892496"/>
        </c:manualLayout>
      </c:layout>
      <c:txPr>
        <a:bodyPr/>
        <a:lstStyle/>
        <a:p>
          <a:pPr rtl="0">
            <a:defRPr sz="1600"/>
          </a:pPr>
          <a:endParaRPr lang="en-US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34275488517750813"/>
          <c:y val="4.507273099774653E-2"/>
          <c:w val="0.60457006827634896"/>
          <c:h val="0.85227759252896218"/>
        </c:manualLayout>
      </c:layout>
      <c:barChart>
        <c:barDir val="bar"/>
        <c:grouping val="clustered"/>
        <c:ser>
          <c:idx val="0"/>
          <c:order val="0"/>
          <c:tx>
            <c:v>Research Group</c:v>
          </c:tx>
          <c:dLbls>
            <c:dLblPos val="inEnd"/>
            <c:showVal val="1"/>
          </c:dLbls>
          <c:cat>
            <c:strRef>
              <c:f>Sheet1!$B$9:$B$17</c:f>
              <c:strCache>
                <c:ptCount val="9"/>
                <c:pt idx="0">
                  <c:v>Transport and construction</c:v>
                </c:pt>
                <c:pt idx="1">
                  <c:v>Social and economic concerns</c:v>
                </c:pt>
                <c:pt idx="2">
                  <c:v>Others: Mathematics/Physics</c:v>
                </c:pt>
                <c:pt idx="3">
                  <c:v>Information and communication technology</c:v>
                </c:pt>
                <c:pt idx="4">
                  <c:v>Industry and industrial technology</c:v>
                </c:pt>
                <c:pt idx="5">
                  <c:v>Environment and climate </c:v>
                </c:pt>
                <c:pt idx="6">
                  <c:v>Energy</c:v>
                </c:pt>
                <c:pt idx="7">
                  <c:v>Biology and medicine</c:v>
                </c:pt>
                <c:pt idx="8">
                  <c:v>Agriculture and food supply</c:v>
                </c:pt>
              </c:strCache>
            </c:strRef>
          </c:cat>
          <c:val>
            <c:numRef>
              <c:f>Sheet1!$C$9:$C$17</c:f>
              <c:numCache>
                <c:formatCode>General</c:formatCode>
                <c:ptCount val="9"/>
                <c:pt idx="0">
                  <c:v>0</c:v>
                </c:pt>
                <c:pt idx="1">
                  <c:v>29</c:v>
                </c:pt>
                <c:pt idx="2">
                  <c:v>2</c:v>
                </c:pt>
                <c:pt idx="3">
                  <c:v>11</c:v>
                </c:pt>
                <c:pt idx="4">
                  <c:v>9</c:v>
                </c:pt>
                <c:pt idx="5">
                  <c:v>42</c:v>
                </c:pt>
                <c:pt idx="6">
                  <c:v>6</c:v>
                </c:pt>
                <c:pt idx="7">
                  <c:v>50</c:v>
                </c:pt>
                <c:pt idx="8">
                  <c:v>30</c:v>
                </c:pt>
              </c:numCache>
            </c:numRef>
          </c:val>
        </c:ser>
        <c:ser>
          <c:idx val="1"/>
          <c:order val="1"/>
          <c:tx>
            <c:v>Research Project</c:v>
          </c:tx>
          <c:dLbls>
            <c:dLblPos val="inEnd"/>
            <c:showVal val="1"/>
          </c:dLbls>
          <c:cat>
            <c:strRef>
              <c:f>Sheet1!$B$9:$B$17</c:f>
              <c:strCache>
                <c:ptCount val="9"/>
                <c:pt idx="0">
                  <c:v>Transport and construction</c:v>
                </c:pt>
                <c:pt idx="1">
                  <c:v>Social and economic concerns</c:v>
                </c:pt>
                <c:pt idx="2">
                  <c:v>Others: Mathematics/Physics</c:v>
                </c:pt>
                <c:pt idx="3">
                  <c:v>Information and communication technology</c:v>
                </c:pt>
                <c:pt idx="4">
                  <c:v>Industry and industrial technology</c:v>
                </c:pt>
                <c:pt idx="5">
                  <c:v>Environment and climate </c:v>
                </c:pt>
                <c:pt idx="6">
                  <c:v>Energy</c:v>
                </c:pt>
                <c:pt idx="7">
                  <c:v>Biology and medicine</c:v>
                </c:pt>
                <c:pt idx="8">
                  <c:v>Agriculture and food supply</c:v>
                </c:pt>
              </c:strCache>
            </c:strRef>
          </c:cat>
          <c:val>
            <c:numRef>
              <c:f>Sheet1!$D$9:$D$17</c:f>
              <c:numCache>
                <c:formatCode>General</c:formatCode>
                <c:ptCount val="9"/>
                <c:pt idx="0">
                  <c:v>1</c:v>
                </c:pt>
                <c:pt idx="1">
                  <c:v>37</c:v>
                </c:pt>
                <c:pt idx="2">
                  <c:v>12</c:v>
                </c:pt>
                <c:pt idx="3">
                  <c:v>17</c:v>
                </c:pt>
                <c:pt idx="4">
                  <c:v>34</c:v>
                </c:pt>
                <c:pt idx="5">
                  <c:v>217</c:v>
                </c:pt>
                <c:pt idx="6">
                  <c:v>22</c:v>
                </c:pt>
                <c:pt idx="7">
                  <c:v>135</c:v>
                </c:pt>
                <c:pt idx="8">
                  <c:v>74</c:v>
                </c:pt>
              </c:numCache>
            </c:numRef>
          </c:val>
        </c:ser>
        <c:dLbls>
          <c:showVal val="1"/>
        </c:dLbls>
        <c:axId val="84379520"/>
        <c:axId val="84381056"/>
      </c:barChart>
      <c:catAx>
        <c:axId val="84379520"/>
        <c:scaling>
          <c:orientation val="minMax"/>
        </c:scaling>
        <c:axPos val="l"/>
        <c:tickLblPos val="nextTo"/>
        <c:crossAx val="84381056"/>
        <c:crosses val="autoZero"/>
        <c:auto val="1"/>
        <c:lblAlgn val="ctr"/>
        <c:lblOffset val="100"/>
      </c:catAx>
      <c:valAx>
        <c:axId val="84381056"/>
        <c:scaling>
          <c:orientation val="minMax"/>
        </c:scaling>
        <c:axPos val="b"/>
        <c:numFmt formatCode="General" sourceLinked="1"/>
        <c:tickLblPos val="nextTo"/>
        <c:crossAx val="8437952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2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'Funding (fixed)'!$AH$4:$AH$9</c:f>
              <c:strCache>
                <c:ptCount val="6"/>
                <c:pt idx="0">
                  <c:v>Public</c:v>
                </c:pt>
                <c:pt idx="1">
                  <c:v>Regional/IGO</c:v>
                </c:pt>
                <c:pt idx="2">
                  <c:v>Enterprises</c:v>
                </c:pt>
                <c:pt idx="3">
                  <c:v>Associations/Foundations</c:v>
                </c:pt>
                <c:pt idx="4">
                  <c:v>Aid donors</c:v>
                </c:pt>
                <c:pt idx="5">
                  <c:v>Others</c:v>
                </c:pt>
              </c:strCache>
            </c:strRef>
          </c:cat>
          <c:val>
            <c:numRef>
              <c:f>'Funding (fixed)'!$AI$4:$AI$9</c:f>
              <c:numCache>
                <c:formatCode>General</c:formatCode>
                <c:ptCount val="6"/>
                <c:pt idx="0">
                  <c:v>259</c:v>
                </c:pt>
                <c:pt idx="1">
                  <c:v>21</c:v>
                </c:pt>
                <c:pt idx="2">
                  <c:v>24</c:v>
                </c:pt>
                <c:pt idx="3">
                  <c:v>8</c:v>
                </c:pt>
                <c:pt idx="4">
                  <c:v>66</c:v>
                </c:pt>
                <c:pt idx="5">
                  <c:v>100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explosion val="25"/>
          <c:dLbls>
            <c:showPercent val="1"/>
            <c:showLeaderLines val="1"/>
          </c:dLbls>
          <c:cat>
            <c:strRef>
              <c:f>'Funding (fixed)'!$AK$4:$AK$16</c:f>
              <c:strCache>
                <c:ptCount val="13"/>
                <c:pt idx="0">
                  <c:v>Federal government</c:v>
                </c:pt>
                <c:pt idx="1">
                  <c:v>National government</c:v>
                </c:pt>
                <c:pt idx="2">
                  <c:v>Provincial government</c:v>
                </c:pt>
                <c:pt idx="3">
                  <c:v>Local government</c:v>
                </c:pt>
                <c:pt idx="4">
                  <c:v>Regional organisation</c:v>
                </c:pt>
                <c:pt idx="5">
                  <c:v>IGOs</c:v>
                </c:pt>
                <c:pt idx="6">
                  <c:v>Enterprises</c:v>
                </c:pt>
                <c:pt idx="7">
                  <c:v>Associations</c:v>
                </c:pt>
                <c:pt idx="8">
                  <c:v>Foundations</c:v>
                </c:pt>
                <c:pt idx="9">
                  <c:v>NGOs</c:v>
                </c:pt>
                <c:pt idx="10">
                  <c:v>Bilateral donors</c:v>
                </c:pt>
                <c:pt idx="11">
                  <c:v>Multilateral donors</c:v>
                </c:pt>
                <c:pt idx="12">
                  <c:v>Others (e.g. USP Research)</c:v>
                </c:pt>
              </c:strCache>
            </c:strRef>
          </c:cat>
          <c:val>
            <c:numRef>
              <c:f>'Funding (fixed)'!$AL$4:$AL$16</c:f>
              <c:numCache>
                <c:formatCode>General</c:formatCode>
                <c:ptCount val="13"/>
                <c:pt idx="0">
                  <c:v>44</c:v>
                </c:pt>
                <c:pt idx="1">
                  <c:v>173</c:v>
                </c:pt>
                <c:pt idx="2">
                  <c:v>31</c:v>
                </c:pt>
                <c:pt idx="3">
                  <c:v>11</c:v>
                </c:pt>
                <c:pt idx="4">
                  <c:v>10</c:v>
                </c:pt>
                <c:pt idx="5">
                  <c:v>11</c:v>
                </c:pt>
                <c:pt idx="6">
                  <c:v>24</c:v>
                </c:pt>
                <c:pt idx="7">
                  <c:v>2</c:v>
                </c:pt>
                <c:pt idx="8">
                  <c:v>6</c:v>
                </c:pt>
                <c:pt idx="9">
                  <c:v>6</c:v>
                </c:pt>
                <c:pt idx="10">
                  <c:v>32</c:v>
                </c:pt>
                <c:pt idx="11">
                  <c:v>28</c:v>
                </c:pt>
                <c:pt idx="12">
                  <c:v>100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0.43478</cdr:x>
      <cdr:y>0.03103</cdr:y>
    </cdr:from>
    <cdr:to>
      <cdr:x>0.65217</cdr:x>
      <cdr:y>0.1146</cdr:y>
    </cdr:to>
    <cdr:sp macro="" textlink="">
      <cdr:nvSpPr>
        <cdr:cNvPr id="2" name="TextBox 3072"/>
        <cdr:cNvSpPr txBox="1"/>
      </cdr:nvSpPr>
      <cdr:spPr>
        <a:xfrm xmlns:a="http://schemas.openxmlformats.org/drawingml/2006/main">
          <a:off x="3048000" y="137160"/>
          <a:ext cx="1524000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Public Sector</a:t>
          </a:r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81912-A41D-5D4F-8920-19B182570160}" type="datetimeFigureOut">
              <a:rPr lang="en-US" smtClean="0"/>
              <a:pPr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BEA5A-7FF5-074A-AAC4-5D931B60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80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of </a:t>
            </a:r>
            <a:r>
              <a:rPr lang="en-US" dirty="0" err="1"/>
              <a:t>organisations</a:t>
            </a:r>
            <a:r>
              <a:rPr lang="en-US" dirty="0"/>
              <a:t> in the Pacific that undertake S&amp;T research, and the sector to which they belong, is </a:t>
            </a:r>
            <a:r>
              <a:rPr lang="en-US" dirty="0" err="1"/>
              <a:t>analysed</a:t>
            </a:r>
            <a:r>
              <a:rPr lang="en-US" dirty="0"/>
              <a:t> in Table . All 31 </a:t>
            </a:r>
            <a:r>
              <a:rPr lang="en-US" dirty="0" err="1"/>
              <a:t>organisations</a:t>
            </a:r>
            <a:r>
              <a:rPr lang="en-US" dirty="0"/>
              <a:t> replied to the question pertaining to the legal status </a:t>
            </a:r>
            <a:r>
              <a:rPr lang="en-US" dirty="0" err="1"/>
              <a:t>i.e</a:t>
            </a:r>
            <a:r>
              <a:rPr lang="en-US" dirty="0"/>
              <a:t> public or non-public - of their </a:t>
            </a:r>
            <a:r>
              <a:rPr lang="en-US" dirty="0" err="1"/>
              <a:t>organisation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Nonetheless, from this survey one can remark that majority of the research in the Pacific island region is carried out by the public sector (79%); more precisely by the public universities (24%) and research institutions (31%), followed by governmental departments and ministries (13%). In the OCT region, the majority of </a:t>
            </a:r>
            <a:r>
              <a:rPr lang="en-US" dirty="0" err="1"/>
              <a:t>organisations</a:t>
            </a:r>
            <a:r>
              <a:rPr lang="en-US" dirty="0"/>
              <a:t> undertaking research activities are public research institutes (60%), while in ACP and in Australia and New Zealand these are primarily public education-provider institute.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E0423-CE49-455C-904C-0B3AF1D1A07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6578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From this study, the predominant area in which S&amp;T research is undertaken in and for the Pacific Island region appears to be Biology and Medicine at 28%. Environment (including climate change) at 24% and Agriculture and Food Supply (at 17%) are also R&amp;D sectors in which considerable numbers of research teams in the Pacific are working, while a few research teams appear to be working in the areas of Industry and Industrial Technology and Information and Communication Technology (5% and 6% respectively) and Energy (3%).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E0423-CE49-455C-904C-0B3AF1D1A07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4491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E0423-CE49-455C-904C-0B3AF1D1A07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327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insignificant number of collaborations between the neighboring Pacific ACP countries and the OCT, even though they share similar concerns with regard to research and development. A major reason would be language issues between the two regions. The largest proportion of collaboration activities in relation to Pacific Islands research projects involve between or with the </a:t>
            </a:r>
            <a:r>
              <a:rPr lang="en-US" dirty="0" err="1"/>
              <a:t>organisations</a:t>
            </a:r>
            <a:r>
              <a:rPr lang="en-US" dirty="0"/>
              <a:t> in the OCT (involved in 27% of research projects via collaboration). </a:t>
            </a:r>
          </a:p>
          <a:p>
            <a:endParaRPr lang="en-US" dirty="0"/>
          </a:p>
          <a:p>
            <a:r>
              <a:rPr lang="en-US" dirty="0" err="1"/>
              <a:t>Organisations</a:t>
            </a:r>
            <a:r>
              <a:rPr lang="en-US" dirty="0"/>
              <a:t> in Europe are also as heavily involved in research projects (24%) of the Pacific Islands through partnership with various Pacific </a:t>
            </a:r>
            <a:r>
              <a:rPr lang="en-US" dirty="0" err="1"/>
              <a:t>organisations</a:t>
            </a:r>
            <a:r>
              <a:rPr lang="en-US" dirty="0"/>
              <a:t>. Moreover, we observe from the data collected that there are considerable partnerships on Pacific Islands research projects with </a:t>
            </a:r>
            <a:r>
              <a:rPr lang="en-US" dirty="0" err="1"/>
              <a:t>organisations</a:t>
            </a:r>
            <a:r>
              <a:rPr lang="en-US" dirty="0"/>
              <a:t> in various countries of Asia and in America (15%) and </a:t>
            </a:r>
            <a:r>
              <a:rPr lang="en-US" dirty="0" err="1"/>
              <a:t>organisations</a:t>
            </a:r>
            <a:r>
              <a:rPr lang="en-US" dirty="0"/>
              <a:t> of Australia and New Zealand (13%).  The OCT heavily collaborates with the European countries, when compared to the Pacific ACP countries and Regional </a:t>
            </a:r>
            <a:r>
              <a:rPr lang="en-US" dirty="0" err="1"/>
              <a:t>Organisations</a:t>
            </a:r>
            <a:r>
              <a:rPr lang="en-US" dirty="0"/>
              <a:t>. Thirty-two percent of the research projects of the OCT are undertaken in partnership with European </a:t>
            </a:r>
            <a:r>
              <a:rPr lang="en-US" dirty="0" err="1"/>
              <a:t>organisations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E0423-CE49-455C-904C-0B3AF1D1A07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974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38100" cap="rnd" cmpd="sng" algn="ctr">
            <a:solidFill>
              <a:srgbClr val="213B8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609600" y="0"/>
            <a:ext cx="182563" cy="6858000"/>
          </a:xfrm>
          <a:prstGeom prst="rect">
            <a:avLst/>
          </a:prstGeom>
          <a:solidFill>
            <a:srgbClr val="6DD8FF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0" y="0"/>
            <a:ext cx="230188" cy="6858000"/>
          </a:xfrm>
          <a:prstGeom prst="rect">
            <a:avLst/>
          </a:prstGeom>
          <a:solidFill>
            <a:srgbClr val="6ECEFF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213B8B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54BC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213B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ttangolo 26"/>
          <p:cNvSpPr/>
          <p:nvPr/>
        </p:nvSpPr>
        <p:spPr bwMode="auto">
          <a:xfrm>
            <a:off x="9906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e 20"/>
          <p:cNvSpPr/>
          <p:nvPr/>
        </p:nvSpPr>
        <p:spPr bwMode="auto">
          <a:xfrm>
            <a:off x="609600" y="457200"/>
            <a:ext cx="1295400" cy="1295400"/>
          </a:xfrm>
          <a:prstGeom prst="ellipse">
            <a:avLst/>
          </a:prstGeom>
          <a:solidFill>
            <a:srgbClr val="213B8B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e 22"/>
          <p:cNvSpPr/>
          <p:nvPr/>
        </p:nvSpPr>
        <p:spPr bwMode="auto">
          <a:xfrm>
            <a:off x="1309688" y="1895475"/>
            <a:ext cx="641350" cy="641350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e 23"/>
          <p:cNvSpPr/>
          <p:nvPr/>
        </p:nvSpPr>
        <p:spPr bwMode="auto">
          <a:xfrm>
            <a:off x="1090613" y="2528888"/>
            <a:ext cx="138112" cy="136525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e 25"/>
          <p:cNvSpPr/>
          <p:nvPr/>
        </p:nvSpPr>
        <p:spPr bwMode="auto">
          <a:xfrm>
            <a:off x="1663700" y="2816225"/>
            <a:ext cx="274638" cy="274638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e 24"/>
          <p:cNvSpPr/>
          <p:nvPr/>
        </p:nvSpPr>
        <p:spPr>
          <a:xfrm>
            <a:off x="762000" y="1905000"/>
            <a:ext cx="365125" cy="365125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solidFill>
                  <a:srgbClr val="213B8B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1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321B5-B20D-494F-A829-44506EABDD23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22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47F48-5A1D-40FD-A2DD-7F24187CB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20FA-C917-4398-A415-C832BE8097B6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8202-2ECF-4898-B4D7-B983AD171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BE067-9E23-4A7A-BD71-73390578C299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2EFF1-DC0A-4303-B609-20EA0E119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64E87-EB45-4863-807F-5A144FF2449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281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A2E3-36BB-4F40-9513-07292CE38C05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762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15C2-53BB-43E2-8CD2-7290805418E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503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EDA7-1994-43CD-8659-4A099073144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1667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4139-1D3D-46C8-BA2C-B09308231716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7516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8B08-0678-4FF3-982B-78EE2642C7D0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0977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5B96-7A38-49F2-B10D-6B832495E86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9587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DB31F-B0C9-4EBA-97CD-C79303DDFED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918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/>
          <p:cNvSpPr/>
          <p:nvPr userDrawn="1"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rgbClr val="54BCE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nettore 1 23"/>
          <p:cNvSpPr>
            <a:spLocks noChangeShapeType="1"/>
          </p:cNvSpPr>
          <p:nvPr userDrawn="1"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ttangolo 25"/>
          <p:cNvSpPr/>
          <p:nvPr userDrawn="1"/>
        </p:nvSpPr>
        <p:spPr bwMode="auto">
          <a:xfrm>
            <a:off x="8839200" y="0"/>
            <a:ext cx="7620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26"/>
          <p:cNvSpPr/>
          <p:nvPr userDrawn="1"/>
        </p:nvSpPr>
        <p:spPr bwMode="auto">
          <a:xfrm>
            <a:off x="87630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ttore 1 27"/>
          <p:cNvSpPr>
            <a:spLocks noChangeShapeType="1"/>
          </p:cNvSpPr>
          <p:nvPr userDrawn="1"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ttangolo 7"/>
          <p:cNvSpPr/>
          <p:nvPr userDrawn="1"/>
        </p:nvSpPr>
        <p:spPr>
          <a:xfrm>
            <a:off x="8077200" y="56388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CasellaDiTesto 28"/>
          <p:cNvSpPr txBox="1"/>
          <p:nvPr userDrawn="1"/>
        </p:nvSpPr>
        <p:spPr>
          <a:xfrm>
            <a:off x="8532813" y="-128588"/>
            <a:ext cx="360362" cy="7086601"/>
          </a:xfrm>
          <a:prstGeom prst="rect">
            <a:avLst/>
          </a:prstGeom>
          <a:noFill/>
          <a:ln>
            <a:solidFill>
              <a:srgbClr val="213B8B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>
                <a:latin typeface="+mn-lt"/>
              </a:rPr>
              <a:t>      </a:t>
            </a:r>
            <a:r>
              <a:rPr lang="it-IT" sz="2000" b="1">
                <a:solidFill>
                  <a:srgbClr val="00ADEF"/>
                </a:solidFill>
                <a:latin typeface="+mn-lt"/>
              </a:rPr>
              <a:t>PACE-Net</a:t>
            </a:r>
            <a:r>
              <a:rPr lang="it-IT" sz="1600" b="1">
                <a:solidFill>
                  <a:srgbClr val="00ADEF"/>
                </a:solidFill>
                <a:latin typeface="+mn-lt"/>
              </a:rPr>
              <a:t>      </a:t>
            </a:r>
            <a:r>
              <a:rPr lang="it-IT" sz="1400">
                <a:solidFill>
                  <a:srgbClr val="0C4DA1"/>
                </a:solidFill>
                <a:latin typeface="+mn-lt"/>
              </a:rPr>
              <a:t>Pacific  Europe NETWORK for S&amp;T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>
                <a:latin typeface="+mn-lt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</p:txBody>
      </p:sp>
      <p:sp>
        <p:nvSpPr>
          <p:cNvPr id="9" name="Ovale 8"/>
          <p:cNvSpPr/>
          <p:nvPr userDrawn="1"/>
        </p:nvSpPr>
        <p:spPr bwMode="auto">
          <a:xfrm>
            <a:off x="8458200" y="5821363"/>
            <a:ext cx="274638" cy="274637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E582D-07FD-4BF7-BC6D-FFE412FABCC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057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EC29-9DB7-4AC6-AB37-92E857FE0EF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5187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19C0-662C-4ED8-BF98-180C27635C9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0986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/>
          <p:cNvSpPr/>
          <p:nvPr userDrawn="1"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rgbClr val="54BCE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nettore 1 23"/>
          <p:cNvSpPr>
            <a:spLocks noChangeShapeType="1"/>
          </p:cNvSpPr>
          <p:nvPr userDrawn="1"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ttangolo 25"/>
          <p:cNvSpPr/>
          <p:nvPr userDrawn="1"/>
        </p:nvSpPr>
        <p:spPr bwMode="auto">
          <a:xfrm>
            <a:off x="8839200" y="0"/>
            <a:ext cx="7620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26"/>
          <p:cNvSpPr/>
          <p:nvPr userDrawn="1"/>
        </p:nvSpPr>
        <p:spPr bwMode="auto">
          <a:xfrm>
            <a:off x="87630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ttore 1 27"/>
          <p:cNvSpPr>
            <a:spLocks noChangeShapeType="1"/>
          </p:cNvSpPr>
          <p:nvPr userDrawn="1"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ttangolo 7"/>
          <p:cNvSpPr/>
          <p:nvPr userDrawn="1"/>
        </p:nvSpPr>
        <p:spPr>
          <a:xfrm>
            <a:off x="8077200" y="56388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CasellaDiTesto 28"/>
          <p:cNvSpPr txBox="1"/>
          <p:nvPr userDrawn="1"/>
        </p:nvSpPr>
        <p:spPr>
          <a:xfrm>
            <a:off x="8532813" y="-128588"/>
            <a:ext cx="360362" cy="7086601"/>
          </a:xfrm>
          <a:prstGeom prst="rect">
            <a:avLst/>
          </a:prstGeom>
          <a:noFill/>
          <a:ln>
            <a:solidFill>
              <a:srgbClr val="213B8B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>
                <a:latin typeface="+mn-lt"/>
              </a:rPr>
              <a:t>      </a:t>
            </a:r>
            <a:r>
              <a:rPr lang="it-IT" sz="2000" b="1">
                <a:solidFill>
                  <a:srgbClr val="00ADEF"/>
                </a:solidFill>
                <a:latin typeface="+mn-lt"/>
              </a:rPr>
              <a:t>PACE-Net</a:t>
            </a:r>
            <a:r>
              <a:rPr lang="it-IT" sz="1600" b="1">
                <a:solidFill>
                  <a:srgbClr val="00ADEF"/>
                </a:solidFill>
                <a:latin typeface="+mn-lt"/>
              </a:rPr>
              <a:t>      </a:t>
            </a:r>
            <a:r>
              <a:rPr lang="it-IT" sz="1400">
                <a:solidFill>
                  <a:srgbClr val="0C4DA1"/>
                </a:solidFill>
                <a:latin typeface="+mn-lt"/>
              </a:rPr>
              <a:t>Pacific  Europe NETWORK for S&amp;T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>
                <a:latin typeface="+mn-lt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>
              <a:latin typeface="+mn-lt"/>
            </a:endParaRPr>
          </a:p>
        </p:txBody>
      </p:sp>
      <p:sp>
        <p:nvSpPr>
          <p:cNvPr id="9" name="Ovale 8"/>
          <p:cNvSpPr/>
          <p:nvPr userDrawn="1"/>
        </p:nvSpPr>
        <p:spPr bwMode="auto">
          <a:xfrm>
            <a:off x="8458200" y="5821363"/>
            <a:ext cx="274638" cy="274637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9597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C9AB-CC6B-435D-BBD0-D1152EB37A2F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C5A6D-6357-4E26-86FD-45F6FCFE8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5F98-5BEE-4716-AC52-ECC6094C2EDE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EB07-190D-4E32-9F9C-76DA81CB3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347D3-7B6C-4A20-B571-F815450E59A6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76F3E-6C07-4CA8-92C1-80663A510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D86397-E038-49C5-B57A-B3ED909A64C6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1ED6B5-5C1B-4C52-882B-E4A020DB1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8D3A4-DF95-4BAA-B48A-994BA4F881F0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9A3B-2767-41DF-A06F-FDE00AC25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FB81B8-EB66-4C79-989A-90D824A8CDF2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BFC1F5-A930-4862-A3E6-20C47AAD2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42A14A-F6D0-4EE0-859B-D8C78439F085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81F753-3683-4BEF-8AB7-3DCB7D8B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B6711EB-C938-460F-B134-9921617DD4DF}" type="datetimeFigureOut">
              <a:rPr lang="en-US"/>
              <a:pPr>
                <a:defRPr/>
              </a:pPr>
              <a:t>3/11/2013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A7CF838-AE17-4A58-B03E-0D2959F6F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0007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AAC0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AFC0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20D33-FB3F-48A9-821D-74EF4472766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3/11/2013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DD4DB-05B8-4A22-B487-0E6191D7FD8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400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magine 7" descr="Logo-def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762000"/>
            <a:ext cx="37338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ttore 1 10"/>
          <p:cNvCxnSpPr/>
          <p:nvPr/>
        </p:nvCxnSpPr>
        <p:spPr>
          <a:xfrm>
            <a:off x="2362200" y="2513013"/>
            <a:ext cx="2286000" cy="1587"/>
          </a:xfrm>
          <a:prstGeom prst="line">
            <a:avLst/>
          </a:prstGeom>
          <a:ln>
            <a:solidFill>
              <a:srgbClr val="FF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88" name="CasellaDiTesto 17"/>
          <p:cNvSpPr txBox="1">
            <a:spLocks noChangeArrowheads="1"/>
          </p:cNvSpPr>
          <p:nvPr/>
        </p:nvSpPr>
        <p:spPr bwMode="auto">
          <a:xfrm>
            <a:off x="2209800" y="1981200"/>
            <a:ext cx="6858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solidFill>
                  <a:srgbClr val="0C4DA1"/>
                </a:solidFill>
                <a:latin typeface="Calibri" pitchFamily="34" charset="0"/>
              </a:rPr>
              <a:t>Pacific Europe NETWORK for Science and Technology</a:t>
            </a:r>
          </a:p>
        </p:txBody>
      </p:sp>
      <p:grpSp>
        <p:nvGrpSpPr>
          <p:cNvPr id="5" name="Gruppo 11"/>
          <p:cNvGrpSpPr/>
          <p:nvPr/>
        </p:nvGrpSpPr>
        <p:grpSpPr>
          <a:xfrm>
            <a:off x="1447800" y="4572000"/>
            <a:ext cx="5943600" cy="1977464"/>
            <a:chOff x="2667000" y="2286000"/>
            <a:chExt cx="5943600" cy="1977464"/>
          </a:xfrm>
        </p:grpSpPr>
        <p:pic>
          <p:nvPicPr>
            <p:cNvPr id="6" name="Immagine 4" descr="Schermata 2010-09-14 a 14.19.1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7000" y="3505200"/>
              <a:ext cx="685800" cy="45720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pic>
          <p:nvPicPr>
            <p:cNvPr id="7" name="Immagine 6" descr="bandiera-eu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67000" y="2286000"/>
              <a:ext cx="684942" cy="45719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sp>
          <p:nvSpPr>
            <p:cNvPr id="8" name="CasellaDiTesto 8"/>
            <p:cNvSpPr txBox="1"/>
            <p:nvPr/>
          </p:nvSpPr>
          <p:spPr>
            <a:xfrm>
              <a:off x="3581400" y="2286000"/>
              <a:ext cx="5029200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Seventh</a:t>
              </a:r>
              <a:r>
                <a:rPr lang="it-IT" sz="1600" b="1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framework</a:t>
              </a:r>
              <a:r>
                <a:rPr lang="it-IT" sz="1600" b="1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programme</a:t>
              </a:r>
              <a:endParaRPr lang="it-IT" sz="1600" b="1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it-IT" sz="1600" b="1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b="1" smtClean="0">
                  <a:solidFill>
                    <a:srgbClr val="FF0080"/>
                  </a:solidFill>
                </a:rPr>
                <a:t>CAPACITIES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specific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programme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Activities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of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international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cooperation</a:t>
              </a:r>
              <a:endParaRPr lang="it-IT" sz="160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it-IT" sz="160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Grant Agreement for: Coordination Support Action</a:t>
              </a:r>
            </a:p>
            <a:p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Grant Agreement no.: 244514</a:t>
              </a:r>
            </a:p>
            <a:p>
              <a:endParaRPr lang="it-IT" sz="1050"/>
            </a:p>
          </p:txBody>
        </p:sp>
      </p:grpSp>
      <p:sp>
        <p:nvSpPr>
          <p:cNvPr id="9" name="Rettangolo 22"/>
          <p:cNvSpPr/>
          <p:nvPr/>
        </p:nvSpPr>
        <p:spPr>
          <a:xfrm>
            <a:off x="4953000" y="3645024"/>
            <a:ext cx="4191000" cy="609600"/>
          </a:xfrm>
          <a:prstGeom prst="rect">
            <a:avLst/>
          </a:prstGeom>
          <a:solidFill>
            <a:srgbClr val="0C4DA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Sheikh Izzal Azid</a:t>
            </a:r>
          </a:p>
          <a:p>
            <a:pPr algn="ctr"/>
            <a:r>
              <a:rPr lang="it-IT" dirty="0" smtClean="0"/>
              <a:t>The University of the South Pacific</a:t>
            </a:r>
            <a:endParaRPr lang="it-IT" dirty="0"/>
          </a:p>
        </p:txBody>
      </p:sp>
      <p:sp>
        <p:nvSpPr>
          <p:cNvPr id="2" name="TextBox 1"/>
          <p:cNvSpPr txBox="1"/>
          <p:nvPr/>
        </p:nvSpPr>
        <p:spPr>
          <a:xfrm>
            <a:off x="2267744" y="2636912"/>
            <a:ext cx="6876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04DA1"/>
                </a:solidFill>
              </a:rPr>
              <a:t>Mapping Pacific research:</a:t>
            </a:r>
          </a:p>
          <a:p>
            <a:r>
              <a:rPr lang="en-US" sz="2000" i="1" dirty="0" smtClean="0">
                <a:solidFill>
                  <a:srgbClr val="104DA1"/>
                </a:solidFill>
              </a:rPr>
              <a:t>Survey of actors and activities</a:t>
            </a:r>
            <a:endParaRPr lang="en-US" sz="2000" i="1" dirty="0">
              <a:solidFill>
                <a:srgbClr val="104DA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Text Placeholder 4"/>
          <p:cNvSpPr>
            <a:spLocks noGrp="1"/>
          </p:cNvSpPr>
          <p:nvPr>
            <p:ph type="body" orient="vert" idx="4294967295"/>
          </p:nvPr>
        </p:nvSpPr>
        <p:spPr>
          <a:xfrm>
            <a:off x="611560" y="1556792"/>
            <a:ext cx="7704856" cy="487362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104DA1"/>
                </a:solidFill>
              </a:rPr>
              <a:t>PACE-Net Questionnaire on Science and Technology Research, Cooperation and Strategies </a:t>
            </a:r>
            <a:r>
              <a:rPr lang="en-US" sz="2800" dirty="0" smtClean="0">
                <a:solidFill>
                  <a:srgbClr val="104DA1"/>
                </a:solidFill>
              </a:rPr>
              <a:t>of:</a:t>
            </a:r>
          </a:p>
          <a:p>
            <a:pPr marL="457200" indent="-457200">
              <a:buAutoNum type="arabicPeriod"/>
            </a:pPr>
            <a:r>
              <a:rPr lang="en-US" sz="2800" dirty="0" err="1" smtClean="0">
                <a:solidFill>
                  <a:srgbClr val="104DA1"/>
                </a:solidFill>
              </a:rPr>
              <a:t>Organisations</a:t>
            </a:r>
            <a:r>
              <a:rPr lang="en-US" sz="2800" dirty="0" smtClean="0">
                <a:solidFill>
                  <a:srgbClr val="104DA1"/>
                </a:solidFill>
              </a:rPr>
              <a:t> in the Pacific involved in research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104DA1"/>
                </a:solidFill>
              </a:rPr>
              <a:t>AU/NZ </a:t>
            </a:r>
            <a:r>
              <a:rPr lang="en-US" sz="2800" dirty="0" err="1" smtClean="0">
                <a:solidFill>
                  <a:srgbClr val="104DA1"/>
                </a:solidFill>
              </a:rPr>
              <a:t>organisations</a:t>
            </a:r>
            <a:r>
              <a:rPr lang="en-US" sz="2800" dirty="0" smtClean="0">
                <a:solidFill>
                  <a:srgbClr val="104DA1"/>
                </a:solidFill>
              </a:rPr>
              <a:t> involved in research in the Pacific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104DA1"/>
                </a:solidFill>
              </a:rPr>
              <a:t>Governmental Institutions in the Pacific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040" y="260648"/>
            <a:ext cx="675027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04DA1"/>
                </a:solidFill>
              </a:rPr>
              <a:t>Questionnaire</a:t>
            </a:r>
            <a:endParaRPr lang="en-US" sz="4400" b="1" dirty="0">
              <a:solidFill>
                <a:srgbClr val="104DA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49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533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Type of </a:t>
            </a:r>
            <a:r>
              <a:rPr lang="en-US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Organization Undertake Research In Pacific </a:t>
            </a:r>
            <a:endParaRPr lang="en-US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447800" y="1813560"/>
            <a:ext cx="4206240" cy="420624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3227704208"/>
              </p:ext>
            </p:extLst>
          </p:nvPr>
        </p:nvGraphicFramePr>
        <p:xfrm>
          <a:off x="1219200" y="1676400"/>
          <a:ext cx="7010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914400" y="3657600"/>
            <a:ext cx="2819400" cy="259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733800" y="1371600"/>
            <a:ext cx="0" cy="2545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447800" y="3733800"/>
            <a:ext cx="0" cy="533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733800" y="1828324"/>
            <a:ext cx="152400" cy="15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</p:cNvCxnSpPr>
          <p:nvPr/>
        </p:nvCxnSpPr>
        <p:spPr>
          <a:xfrm>
            <a:off x="3550920" y="1813560"/>
            <a:ext cx="182880" cy="152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1447800" y="3581400"/>
            <a:ext cx="38100" cy="13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" name="TextBox 3072"/>
          <p:cNvSpPr txBox="1"/>
          <p:nvPr/>
        </p:nvSpPr>
        <p:spPr>
          <a:xfrm>
            <a:off x="457200" y="2274808"/>
            <a:ext cx="15240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Private Sector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022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3302731906"/>
              </p:ext>
            </p:extLst>
          </p:nvPr>
        </p:nvGraphicFramePr>
        <p:xfrm>
          <a:off x="1295400" y="1143000"/>
          <a:ext cx="6857999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381000"/>
            <a:ext cx="6265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  <a:latin typeface="Calibri"/>
              </a:rPr>
              <a:t>Distribution of Research and Development sector in which all </a:t>
            </a:r>
            <a:endParaRPr lang="en-US" b="1" dirty="0" smtClean="0">
              <a:solidFill>
                <a:srgbClr val="00B0F0"/>
              </a:solidFill>
              <a:latin typeface="Calibri"/>
            </a:endParaRPr>
          </a:p>
          <a:p>
            <a:pPr algn="ctr"/>
            <a:r>
              <a:rPr lang="en-US" b="1" dirty="0" smtClean="0">
                <a:solidFill>
                  <a:srgbClr val="00B0F0"/>
                </a:solidFill>
                <a:latin typeface="Calibri"/>
              </a:rPr>
              <a:t>Respondent </a:t>
            </a:r>
            <a:r>
              <a:rPr lang="en-US" b="1" dirty="0">
                <a:solidFill>
                  <a:srgbClr val="00B0F0"/>
                </a:solidFill>
                <a:latin typeface="Calibri"/>
              </a:rPr>
              <a:t>Research Teams undertake S&amp;T Research Activities </a:t>
            </a:r>
            <a:endParaRPr lang="en-US" dirty="0">
              <a:solidFill>
                <a:srgbClr val="00B0F0"/>
              </a:solidFill>
              <a:latin typeface="Calibri"/>
            </a:endParaRPr>
          </a:p>
          <a:p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426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4572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Calibri"/>
              </a:rPr>
              <a:t>Comparison </a:t>
            </a:r>
            <a:r>
              <a:rPr lang="en-US" b="1" dirty="0">
                <a:solidFill>
                  <a:srgbClr val="00B0F0"/>
                </a:solidFill>
                <a:latin typeface="Calibri"/>
              </a:rPr>
              <a:t>of research teams against research projects</a:t>
            </a:r>
            <a:endParaRPr lang="en-US" dirty="0">
              <a:solidFill>
                <a:srgbClr val="00B0F0"/>
              </a:solidFill>
              <a:latin typeface="Calibri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859484234"/>
              </p:ext>
            </p:extLst>
          </p:nvPr>
        </p:nvGraphicFramePr>
        <p:xfrm>
          <a:off x="990600" y="1295400"/>
          <a:ext cx="7543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202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Sheikh Izzal Azid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3048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F0"/>
                </a:solidFill>
                <a:latin typeface="Calibri"/>
              </a:rPr>
              <a:t>Number of collaborations with research organizations located in different regions of the world or with regional and international organizations</a:t>
            </a:r>
            <a:endParaRPr lang="en-US" dirty="0">
              <a:solidFill>
                <a:srgbClr val="00B0F0"/>
              </a:solidFill>
              <a:latin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07270436"/>
              </p:ext>
            </p:extLst>
          </p:nvPr>
        </p:nvGraphicFramePr>
        <p:xfrm>
          <a:off x="673100" y="1295400"/>
          <a:ext cx="8001000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6032"/>
                <a:gridCol w="826567"/>
                <a:gridCol w="609600"/>
                <a:gridCol w="596329"/>
                <a:gridCol w="867129"/>
                <a:gridCol w="718010"/>
                <a:gridCol w="637485"/>
                <a:gridCol w="933488"/>
                <a:gridCol w="943180"/>
                <a:gridCol w="94318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Respondent research teams based in: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% response rate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collaborations with research organization partners in: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Collaboration totals per Region Surveyed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ACP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OCT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Regional </a:t>
                      </a:r>
                      <a:r>
                        <a:rPr lang="en-US" sz="1400" dirty="0" err="1">
                          <a:solidFill>
                            <a:schemeClr val="bg1"/>
                          </a:solidFill>
                          <a:effectLst/>
                        </a:rPr>
                        <a:t>Organisations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AU/NZ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</a:rPr>
                        <a:t>EU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</a:rPr>
                        <a:t>Other countries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International organizations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4F81B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OCT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977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125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3126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Text Placeholder 4"/>
          <p:cNvSpPr>
            <a:spLocks noGrp="1"/>
          </p:cNvSpPr>
          <p:nvPr>
            <p:ph type="body" orient="vert" idx="4294967295"/>
          </p:nvPr>
        </p:nvSpPr>
        <p:spPr>
          <a:xfrm>
            <a:off x="611560" y="1556792"/>
            <a:ext cx="7704856" cy="4873625"/>
          </a:xfrm>
        </p:spPr>
        <p:txBody>
          <a:bodyPr/>
          <a:lstStyle/>
          <a:p>
            <a:r>
              <a:rPr lang="en-US" sz="2800" dirty="0" smtClean="0">
                <a:solidFill>
                  <a:srgbClr val="104DA1"/>
                </a:solidFill>
              </a:rPr>
              <a:t>Research activity primarily in agriculture, biology, health, environment and socio-economic concerns</a:t>
            </a:r>
          </a:p>
          <a:p>
            <a:r>
              <a:rPr lang="en-US" sz="2800" dirty="0" smtClean="0">
                <a:solidFill>
                  <a:srgbClr val="104DA1"/>
                </a:solidFill>
              </a:rPr>
              <a:t>Diverse and fractured funding systems</a:t>
            </a:r>
          </a:p>
          <a:p>
            <a:r>
              <a:rPr lang="en-US" sz="2800" dirty="0" smtClean="0">
                <a:solidFill>
                  <a:srgbClr val="104DA1"/>
                </a:solidFill>
              </a:rPr>
              <a:t>Minimal collaboration between ACPs and OCTs</a:t>
            </a:r>
          </a:p>
          <a:p>
            <a:r>
              <a:rPr lang="en-US" sz="2800" dirty="0" smtClean="0">
                <a:solidFill>
                  <a:srgbClr val="104DA1"/>
                </a:solidFill>
              </a:rPr>
              <a:t>EU collaboration strongest with OCTs</a:t>
            </a:r>
          </a:p>
          <a:p>
            <a:endParaRPr lang="en-US" sz="2800" dirty="0" smtClean="0">
              <a:solidFill>
                <a:srgbClr val="104DA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40" y="260648"/>
            <a:ext cx="675027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104DA1"/>
                </a:solidFill>
              </a:rPr>
              <a:t>Summary</a:t>
            </a:r>
            <a:endParaRPr lang="en-US" sz="4400" b="1" dirty="0">
              <a:solidFill>
                <a:srgbClr val="104DA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49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Impostazioni personalizzate 9">
      <a:dk1>
        <a:srgbClr val="70D6FD"/>
      </a:dk1>
      <a:lt1>
        <a:srgbClr val="FFFFFF"/>
      </a:lt1>
      <a:dk2>
        <a:srgbClr val="FFFFFF"/>
      </a:dk2>
      <a:lt2>
        <a:srgbClr val="FFFFFF"/>
      </a:lt2>
      <a:accent1>
        <a:srgbClr val="000080"/>
      </a:accent1>
      <a:accent2>
        <a:srgbClr val="004080"/>
      </a:accent2>
      <a:accent3>
        <a:srgbClr val="004080"/>
      </a:accent3>
      <a:accent4>
        <a:srgbClr val="004080"/>
      </a:accent4>
      <a:accent5>
        <a:srgbClr val="000080"/>
      </a:accent5>
      <a:accent6>
        <a:srgbClr val="000080"/>
      </a:accent6>
      <a:hlink>
        <a:srgbClr val="6666FF"/>
      </a:hlink>
      <a:folHlink>
        <a:srgbClr val="800080"/>
      </a:folHlink>
    </a:clrScheme>
    <a:fontScheme name="Esposizione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Impostazioni personalizzate 9">
    <a:dk1>
      <a:srgbClr val="70D6FD"/>
    </a:dk1>
    <a:lt1>
      <a:srgbClr val="FFFFFF"/>
    </a:lt1>
    <a:dk2>
      <a:srgbClr val="FFFFFF"/>
    </a:dk2>
    <a:lt2>
      <a:srgbClr val="FFFFFF"/>
    </a:lt2>
    <a:accent1>
      <a:srgbClr val="000080"/>
    </a:accent1>
    <a:accent2>
      <a:srgbClr val="004080"/>
    </a:accent2>
    <a:accent3>
      <a:srgbClr val="004080"/>
    </a:accent3>
    <a:accent4>
      <a:srgbClr val="004080"/>
    </a:accent4>
    <a:accent5>
      <a:srgbClr val="000080"/>
    </a:accent5>
    <a:accent6>
      <a:srgbClr val="000080"/>
    </a:accent6>
    <a:hlink>
      <a:srgbClr val="6666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564</Words>
  <Application>Microsoft Macintosh PowerPoint</Application>
  <PresentationFormat>On-screen Show (4:3)</PresentationFormat>
  <Paragraphs>85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Loggia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Thierry_M</dc:creator>
  <cp:lastModifiedBy>Izzal</cp:lastModifiedBy>
  <cp:revision>13</cp:revision>
  <dcterms:created xsi:type="dcterms:W3CDTF">2013-03-11T04:40:56Z</dcterms:created>
  <dcterms:modified xsi:type="dcterms:W3CDTF">2013-03-11T05:40:36Z</dcterms:modified>
</cp:coreProperties>
</file>